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0"/>
  </p:notesMasterIdLst>
  <p:handoutMasterIdLst>
    <p:handoutMasterId r:id="rId11"/>
  </p:handoutMasterIdLst>
  <p:sldIdLst>
    <p:sldId id="757" r:id="rId2"/>
    <p:sldId id="758" r:id="rId3"/>
    <p:sldId id="765" r:id="rId4"/>
    <p:sldId id="764" r:id="rId5"/>
    <p:sldId id="761" r:id="rId6"/>
    <p:sldId id="763" r:id="rId7"/>
    <p:sldId id="759" r:id="rId8"/>
    <p:sldId id="762" r:id="rId9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C72671-71D1-4BDB-82AE-425AF0FAE969}">
          <p14:sldIdLst>
            <p14:sldId id="757"/>
            <p14:sldId id="758"/>
            <p14:sldId id="765"/>
            <p14:sldId id="764"/>
            <p14:sldId id="761"/>
            <p14:sldId id="763"/>
            <p14:sldId id="759"/>
            <p14:sldId id="762"/>
          </p14:sldIdLst>
        </p14:section>
        <p14:section name="Import" id="{2692FF35-5553-41F5-B5ED-603EFB722FE7}">
          <p14:sldIdLst/>
        </p14:section>
        <p14:section name="Tidy" id="{F58B1479-5F85-4EF4-8324-A55EAB39B5C3}">
          <p14:sldIdLst/>
        </p14:section>
        <p14:section name="Transform" id="{EC439B2D-F74B-403A-BB59-168C4099DD6F}">
          <p14:sldIdLst/>
        </p14:section>
        <p14:section name="Visualize" id="{F47B62A6-C71F-3144-8A43-D837DA4208ED}">
          <p14:sldIdLst/>
        </p14:section>
        <p14:section name="Model" id="{98AA0CD9-08DB-8644-964F-3C756E24B51A}">
          <p14:sldIdLst/>
        </p14:section>
        <p14:section name="Communicate" id="{E8068FEE-889D-8B48-90E6-2157F178D6A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4483D0"/>
    <a:srgbClr val="1742A1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80820" autoAdjust="0"/>
  </p:normalViewPr>
  <p:slideViewPr>
    <p:cSldViewPr snapToGrid="0" snapToObjects="1">
      <p:cViewPr varScale="1">
        <p:scale>
          <a:sx n="119" d="100"/>
          <a:sy n="119" d="100"/>
        </p:scale>
        <p:origin x="14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6/11/20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6/11/20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8609" y="294510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8609" y="293742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8609" y="2825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84" y="315283"/>
            <a:ext cx="7556313" cy="11161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8609" y="278069"/>
            <a:ext cx="554038" cy="31515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295045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8609" y="295045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474" y="1290127"/>
            <a:ext cx="7558960" cy="627251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8609" y="2825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98609" y="293742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81629" y="2825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98609" y="293742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11June2020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523875" y="4860974"/>
            <a:ext cx="848158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Checkpoint </a:t>
            </a:r>
            <a:br>
              <a:rPr lang="en-US" dirty="0"/>
            </a:br>
            <a:r>
              <a:rPr lang="en-US" sz="1600" dirty="0"/>
              <a:t>Michael Ames</a:t>
            </a:r>
            <a:br>
              <a:rPr lang="en-US" sz="1600" dirty="0"/>
            </a:br>
            <a:r>
              <a:rPr lang="en-US" sz="1600" dirty="0" err="1"/>
              <a:t>amesam@wfu.edu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0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37A054-549D-CA4D-85E4-E446EBE7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at with Python?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CED815-CF82-0F4F-9B8E-9FF0631AE1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Import </a:t>
            </a:r>
          </a:p>
          <a:p>
            <a:pPr lvl="1"/>
            <a:r>
              <a:rPr lang="en-US" dirty="0" err="1"/>
              <a:t>Read_csv</a:t>
            </a:r>
            <a:r>
              <a:rPr lang="en-US" dirty="0"/>
              <a:t>()</a:t>
            </a:r>
          </a:p>
          <a:p>
            <a:r>
              <a:rPr lang="en-US" dirty="0"/>
              <a:t>Describe</a:t>
            </a:r>
          </a:p>
          <a:p>
            <a:pPr lvl="1"/>
            <a:r>
              <a:rPr lang="en-US" dirty="0"/>
              <a:t>Describe()</a:t>
            </a:r>
          </a:p>
          <a:p>
            <a:pPr lvl="1"/>
            <a:r>
              <a:rPr lang="en-US" dirty="0" err="1"/>
              <a:t>Dtypes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Columns </a:t>
            </a:r>
          </a:p>
          <a:p>
            <a:pPr lvl="1"/>
            <a:r>
              <a:rPr lang="en-US" dirty="0" err="1"/>
              <a:t>Value_counts</a:t>
            </a:r>
            <a:r>
              <a:rPr lang="en-US" dirty="0"/>
              <a:t>()</a:t>
            </a:r>
          </a:p>
          <a:p>
            <a:r>
              <a:rPr lang="en-US" dirty="0"/>
              <a:t>Explore </a:t>
            </a:r>
          </a:p>
          <a:p>
            <a:pPr lvl="1"/>
            <a:r>
              <a:rPr lang="en-US" dirty="0"/>
              <a:t>Crosstabs </a:t>
            </a:r>
          </a:p>
          <a:p>
            <a:r>
              <a:rPr lang="en-US" dirty="0"/>
              <a:t>Visualize</a:t>
            </a:r>
          </a:p>
          <a:p>
            <a:pPr lvl="1"/>
            <a:r>
              <a:rPr lang="en-US" dirty="0"/>
              <a:t>Histograms</a:t>
            </a:r>
          </a:p>
          <a:p>
            <a:pPr lvl="1"/>
            <a:r>
              <a:rPr lang="en-US" dirty="0"/>
              <a:t>Bar charts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C82EB3-3268-C24E-9F61-1AFA226555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Business Rules </a:t>
            </a:r>
          </a:p>
          <a:p>
            <a:pPr lvl="1"/>
            <a:r>
              <a:rPr lang="en-US" dirty="0"/>
              <a:t>Simple conditional logic </a:t>
            </a:r>
          </a:p>
          <a:p>
            <a:r>
              <a:rPr lang="en-US" dirty="0"/>
              <a:t>Build Trees </a:t>
            </a:r>
          </a:p>
          <a:p>
            <a:pPr lvl="1"/>
            <a:r>
              <a:rPr lang="en-US" dirty="0"/>
              <a:t>Tree Depth</a:t>
            </a:r>
          </a:p>
          <a:p>
            <a:pPr lvl="1"/>
            <a:r>
              <a:rPr lang="en-US" dirty="0"/>
              <a:t>Min Samples Split 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Confusion Matrix</a:t>
            </a:r>
          </a:p>
          <a:p>
            <a:r>
              <a:rPr lang="en-US" dirty="0"/>
              <a:t>Pipelines </a:t>
            </a:r>
          </a:p>
          <a:p>
            <a:pPr lvl="1"/>
            <a:r>
              <a:rPr lang="en-US" dirty="0"/>
              <a:t>Categorical handling </a:t>
            </a:r>
          </a:p>
          <a:p>
            <a:pPr lvl="1"/>
            <a:r>
              <a:rPr lang="en-US" dirty="0"/>
              <a:t>Missing value handling </a:t>
            </a:r>
          </a:p>
          <a:p>
            <a:pPr lvl="1"/>
            <a:r>
              <a:rPr lang="en-US" dirty="0"/>
              <a:t>Fit, predict, </a:t>
            </a:r>
            <a:r>
              <a:rPr lang="en-US" dirty="0" err="1"/>
              <a:t>predict_proba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6998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4C6B-D2A1-494D-B412-87DC9910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ID3 Decision Trees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A31D3-028D-AA44-A642-FA381BCC4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Strategy: top down Recursive divide-and-conquer fashion </a:t>
            </a:r>
          </a:p>
          <a:p>
            <a:pPr lvl="1"/>
            <a:r>
              <a:rPr lang="en-US" dirty="0"/>
              <a:t>First: select attribute for root node </a:t>
            </a:r>
          </a:p>
          <a:p>
            <a:pPr lvl="2"/>
            <a:r>
              <a:rPr lang="en-US" dirty="0"/>
              <a:t>Create branch for each possible attribute value </a:t>
            </a:r>
          </a:p>
          <a:p>
            <a:pPr lvl="1"/>
            <a:r>
              <a:rPr lang="en-US" dirty="0"/>
              <a:t>Then: split instances into subsets </a:t>
            </a:r>
          </a:p>
          <a:p>
            <a:pPr lvl="2"/>
            <a:r>
              <a:rPr lang="en-US" dirty="0"/>
              <a:t>One for each branch extending from the node </a:t>
            </a:r>
          </a:p>
          <a:p>
            <a:pPr lvl="1"/>
            <a:r>
              <a:rPr lang="en-US" dirty="0"/>
              <a:t>Finally: repeat recursively for each branch.</a:t>
            </a:r>
          </a:p>
          <a:p>
            <a:pPr lvl="2"/>
            <a:r>
              <a:rPr lang="en-US" dirty="0"/>
              <a:t>using only instances that reach the branch </a:t>
            </a:r>
          </a:p>
          <a:p>
            <a:r>
              <a:rPr lang="en-US" dirty="0"/>
              <a:t> Stop if all instances have the same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7E946-ED1C-F143-834F-6C0AC47C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A5F22-B0DC-1848-917C-661E57596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Pseudo Code </a:t>
            </a:r>
          </a:p>
        </p:txBody>
      </p:sp>
    </p:spTree>
    <p:extLst>
      <p:ext uri="{BB962C8B-B14F-4D97-AF65-F5344CB8AC3E}">
        <p14:creationId xmlns:p14="http://schemas.microsoft.com/office/powerpoint/2010/main" val="184430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26EC98-9105-1A4D-AB31-F36589EA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C4.5ish Tree Algorithm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2EC5D59-E54A-6E49-BE58-8407286C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354173" cy="4144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Check for Base Case </a:t>
            </a:r>
          </a:p>
          <a:p>
            <a:pPr lvl="1"/>
            <a:r>
              <a:rPr lang="en-US" dirty="0"/>
              <a:t>All the samples in the list belong to the same class. </a:t>
            </a:r>
          </a:p>
          <a:p>
            <a:pPr lvl="1"/>
            <a:r>
              <a:rPr lang="en-US" dirty="0"/>
              <a:t>None of the features provide any information gain</a:t>
            </a:r>
          </a:p>
          <a:p>
            <a:pPr lvl="1"/>
            <a:r>
              <a:rPr lang="en-US" dirty="0"/>
              <a:t>Instance of previously-unseen “class” encountered.</a:t>
            </a:r>
          </a:p>
          <a:p>
            <a:pPr lvl="2"/>
            <a:r>
              <a:rPr lang="en-US" dirty="0"/>
              <a:t>For each attribute A </a:t>
            </a:r>
          </a:p>
          <a:p>
            <a:pPr lvl="3"/>
            <a:r>
              <a:rPr lang="en-US" dirty="0"/>
              <a:t>Find the normalized </a:t>
            </a:r>
            <a:r>
              <a:rPr lang="en-US" b="1" dirty="0"/>
              <a:t>information gain </a:t>
            </a:r>
            <a:r>
              <a:rPr lang="en-US" dirty="0"/>
              <a:t>from splitting on A</a:t>
            </a:r>
          </a:p>
          <a:p>
            <a:pPr lvl="3"/>
            <a:r>
              <a:rPr lang="en-US" dirty="0"/>
              <a:t>Information gain </a:t>
            </a:r>
            <a:r>
              <a:rPr lang="en-US" b="1" dirty="0"/>
              <a:t>=  information before splitting – information after splitting</a:t>
            </a:r>
          </a:p>
          <a:p>
            <a:pPr lvl="2"/>
            <a:r>
              <a:rPr lang="en-US" dirty="0"/>
              <a:t>Let </a:t>
            </a:r>
            <a:r>
              <a:rPr lang="en-US" dirty="0" err="1"/>
              <a:t>A_best</a:t>
            </a:r>
            <a:r>
              <a:rPr lang="en-US" dirty="0"/>
              <a:t> be the attribute with </a:t>
            </a:r>
          </a:p>
          <a:p>
            <a:pPr lvl="3"/>
            <a:r>
              <a:rPr lang="en-US" dirty="0"/>
              <a:t>largest normalized information gain </a:t>
            </a:r>
          </a:p>
          <a:p>
            <a:pPr lvl="4"/>
            <a:r>
              <a:rPr lang="en-US" b="1" dirty="0"/>
              <a:t>information before splitting – information after splitting</a:t>
            </a:r>
            <a:endParaRPr lang="en-US" dirty="0"/>
          </a:p>
          <a:p>
            <a:pPr lvl="2"/>
            <a:r>
              <a:rPr lang="en-US" dirty="0"/>
              <a:t>Create a decision note that splits on </a:t>
            </a:r>
            <a:r>
              <a:rPr lang="en-US" dirty="0" err="1"/>
              <a:t>A_best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Recurse</a:t>
            </a:r>
            <a:r>
              <a:rPr lang="en-US" dirty="0"/>
              <a:t> on subsets from splitting on </a:t>
            </a:r>
            <a:r>
              <a:rPr lang="en-US" dirty="0" err="1"/>
              <a:t>A_best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Add those nodes as child of node </a:t>
            </a:r>
          </a:p>
          <a:p>
            <a:r>
              <a:rPr lang="en-US" dirty="0"/>
              <a:t>Stop when Max Depth Reached and/or No further splits can be made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ACC4-0C74-6A46-8B64-75D76827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2BD6A9-84F1-F540-8F74-31901F9A7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Pseudo code </a:t>
            </a:r>
          </a:p>
        </p:txBody>
      </p:sp>
    </p:spTree>
    <p:extLst>
      <p:ext uri="{BB962C8B-B14F-4D97-AF65-F5344CB8AC3E}">
        <p14:creationId xmlns:p14="http://schemas.microsoft.com/office/powerpoint/2010/main" val="390912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7627-B80E-D54A-83B3-F7E8FF8E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CF081-76AA-E847-8D2E-DDB0AE45A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Variable Importance </a:t>
            </a:r>
          </a:p>
          <a:p>
            <a:pPr lvl="1"/>
            <a:r>
              <a:rPr lang="en-US" dirty="0"/>
              <a:t>What variables are important to my model? </a:t>
            </a:r>
          </a:p>
          <a:p>
            <a:r>
              <a:rPr lang="en-US" dirty="0"/>
              <a:t>Tinkering w. Trees</a:t>
            </a:r>
          </a:p>
          <a:p>
            <a:pPr lvl="1"/>
            <a:r>
              <a:rPr lang="en-US" dirty="0"/>
              <a:t>Hyper Parameter Tuning</a:t>
            </a:r>
          </a:p>
          <a:p>
            <a:pPr lvl="1"/>
            <a:r>
              <a:rPr lang="en-US" dirty="0"/>
              <a:t>Variables </a:t>
            </a:r>
          </a:p>
          <a:p>
            <a:pPr lvl="1"/>
            <a:r>
              <a:rPr lang="en-US" dirty="0"/>
              <a:t>Messing with Prior Probabilities </a:t>
            </a:r>
          </a:p>
          <a:p>
            <a:pPr lvl="2"/>
            <a:r>
              <a:rPr lang="en-US" dirty="0"/>
              <a:t>Down Sampling </a:t>
            </a:r>
          </a:p>
          <a:p>
            <a:r>
              <a:rPr lang="en-US" dirty="0"/>
              <a:t>Automating Analysis w. Functions </a:t>
            </a:r>
          </a:p>
          <a:p>
            <a:pPr lvl="1"/>
            <a:r>
              <a:rPr lang="en-US" dirty="0"/>
              <a:t>Looping </a:t>
            </a:r>
          </a:p>
          <a:p>
            <a:pPr lvl="1"/>
            <a:r>
              <a:rPr lang="en-US" dirty="0"/>
              <a:t>Descriptive Statistics </a:t>
            </a:r>
          </a:p>
          <a:p>
            <a:pPr lvl="1"/>
            <a:r>
              <a:rPr lang="en-US" dirty="0"/>
              <a:t>Training &amp; Evaluation Harness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A9DB8-308C-8B4A-9CF1-3A6F661E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9D0970-8BC0-8E4D-920C-309F87323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</p:spTree>
    <p:extLst>
      <p:ext uri="{BB962C8B-B14F-4D97-AF65-F5344CB8AC3E}">
        <p14:creationId xmlns:p14="http://schemas.microsoft.com/office/powerpoint/2010/main" val="272723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A383-BDC5-F943-B712-13F695ED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5D25-05AB-264F-B3EF-BCA55D652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sklearn’s</a:t>
            </a:r>
            <a:r>
              <a:rPr lang="en-US" dirty="0"/>
              <a:t> </a:t>
            </a:r>
            <a:r>
              <a:rPr lang="en-US" dirty="0" err="1"/>
              <a:t>DecsionTreeClassifier’s</a:t>
            </a:r>
            <a:r>
              <a:rPr lang="en-US" dirty="0"/>
              <a:t> variable importance is calculated by how purely a node separates the classes (Gini index)</a:t>
            </a:r>
          </a:p>
          <a:p>
            <a:pPr lvl="1"/>
            <a:r>
              <a:rPr lang="en-US" dirty="0"/>
              <a:t>".</a:t>
            </a:r>
            <a:r>
              <a:rPr lang="en-US" dirty="0" err="1"/>
              <a:t>feature_importances</a:t>
            </a:r>
            <a:r>
              <a:rPr lang="en-US" dirty="0"/>
              <a:t>_” is the python classifier object </a:t>
            </a:r>
          </a:p>
          <a:p>
            <a:pPr lvl="2"/>
            <a:r>
              <a:rPr lang="en-US" dirty="0"/>
              <a:t>Contains the feature importance measure of each variable that makes  up a tree </a:t>
            </a:r>
          </a:p>
          <a:p>
            <a:pPr lvl="2"/>
            <a:r>
              <a:rPr lang="en-US" dirty="0"/>
              <a:t>Essentially ranked by order in tree </a:t>
            </a:r>
          </a:p>
          <a:p>
            <a:pPr lvl="3"/>
            <a:r>
              <a:rPr lang="en-US" dirty="0"/>
              <a:t>Gini Index 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5A158-688A-A14D-90E4-6DCF26FE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5707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29F0-DE9C-374C-9842-AAB8B59A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75F1E7-1F17-184B-9C88-D9D3545BAC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117" r="12894" b="23860"/>
          <a:stretch/>
        </p:blipFill>
        <p:spPr>
          <a:xfrm>
            <a:off x="149710" y="1600200"/>
            <a:ext cx="8799756" cy="32621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FC0AD-AD0B-AC41-9E23-9A5CB4FC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266656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E7AC-109E-6D4C-97DD-914B14DE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C39B43-82B0-514A-AA69-0996BF6AC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72" y="1217695"/>
            <a:ext cx="5912764" cy="51400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42613-A973-2743-A984-DCAC046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8C0B7-4B4B-3E4F-8A6C-7DA3706E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35" y="2492486"/>
            <a:ext cx="3467252" cy="41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460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38790BDB-4C3A-3344-BFB6-BBB2BA99421D}" vid="{3727CD84-47CA-564E-A003-70516FACB7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 WFU Gray</Template>
  <TotalTime>44</TotalTime>
  <Words>360</Words>
  <Application>Microsoft Macintosh PowerPoint</Application>
  <PresentationFormat>On-screen Show (4:3)</PresentationFormat>
  <Paragraphs>84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Franklin Gothic Book</vt:lpstr>
      <vt:lpstr>Rockwell</vt:lpstr>
      <vt:lpstr>Wingdings</vt:lpstr>
      <vt:lpstr>Advantage WFU Gray</vt:lpstr>
      <vt:lpstr>Checkpoint  Michael Ames amesam@wfu.edu</vt:lpstr>
      <vt:lpstr>Where are we at with Python?</vt:lpstr>
      <vt:lpstr>Simple ID3 Decision Trees </vt:lpstr>
      <vt:lpstr>C4.5ish Tree Algorithm </vt:lpstr>
      <vt:lpstr>What’s next </vt:lpstr>
      <vt:lpstr>Variable Importance </vt:lpstr>
      <vt:lpstr>Feature Importance </vt:lpstr>
      <vt:lpstr>Feature Importance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Checkpoint  Michael Ames amesam@wfu.edu</dc:title>
  <dc:creator>Mike Ames</dc:creator>
  <cp:lastModifiedBy>Mike Ames</cp:lastModifiedBy>
  <cp:revision>4</cp:revision>
  <cp:lastPrinted>2016-10-04T20:26:21Z</cp:lastPrinted>
  <dcterms:created xsi:type="dcterms:W3CDTF">2020-06-11T12:14:04Z</dcterms:created>
  <dcterms:modified xsi:type="dcterms:W3CDTF">2020-06-11T12:59:03Z</dcterms:modified>
</cp:coreProperties>
</file>